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80" r:id="rId7"/>
    <p:sldId id="259" r:id="rId8"/>
    <p:sldId id="277" r:id="rId9"/>
    <p:sldId id="278" r:id="rId10"/>
    <p:sldId id="279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Вступительная часть" id="{15202A74-163D-4B71-BBA8-E2FCD164262F}">
          <p14:sldIdLst>
            <p14:sldId id="257"/>
            <p14:sldId id="258"/>
            <p14:sldId id="259"/>
            <p14:sldId id="260"/>
            <p14:sldId id="261"/>
          </p14:sldIdLst>
        </p14:section>
        <p14:section name="Член группы 1" id="{0860697E-8C4A-43F9-A7C0-C435911657B2}">
          <p14:sldIdLst>
            <p14:sldId id="262"/>
            <p14:sldId id="263"/>
            <p14:sldId id="268"/>
            <p14:sldId id="272"/>
          </p14:sldIdLst>
        </p14:section>
        <p14:section name="Член группы 2" id="{ED02CA79-8112-418E-8BC2-0FD9B68AECB3}">
          <p14:sldIdLst>
            <p14:sldId id="266"/>
            <p14:sldId id="267"/>
            <p14:sldId id="273"/>
            <p14:sldId id="265"/>
          </p14:sldIdLst>
        </p14:section>
        <p14:section name="Член группы 3" id="{0DAD77B1-60C5-4EB2-933E-C56E97A5B2A7}">
          <p14:sldIdLst>
            <p14:sldId id="270"/>
            <p14:sldId id="271"/>
            <p14:sldId id="264"/>
            <p14:sldId id="269"/>
          </p14:sldIdLst>
        </p14:section>
        <p14:section name="Общее заключение" id="{4AB6C702-EE4D-4283-ACB0-770710E41AE6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84368" autoAdjust="0"/>
  </p:normalViewPr>
  <p:slideViewPr>
    <p:cSldViewPr snapToGrid="0">
      <p:cViewPr>
        <p:scale>
          <a:sx n="100" d="100"/>
          <a:sy n="100" d="100"/>
        </p:scale>
        <p:origin x="-816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01" d="100"/>
          <a:sy n="101" d="100"/>
        </p:scale>
        <p:origin x="173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2E090-F4AF-48E7-ACEA-8AB366B0033C}" type="datetimeFigureOut">
              <a:rPr lang="ru-RU" smtClean="0"/>
              <a:pPr/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F8C6-CADD-4EE5-9699-87A64BA25C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704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E3775AAE-0936-40B9-ACF9-A981EEF95D23}" type="datetimeFigureOut">
              <a:rPr lang="ru-RU"/>
              <a:pPr/>
              <a:t>27.10.2020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B37B1F30-39B2-4CE2-8EF3-91F3179569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разработали этот шаблон так, чтобы у каждого члена группы проекта был набор слайдов с собственной темой. Чтобы добавить новый слайд в набор, сделайте следующее.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Укажите, куда вы хотите добавить слайд. Для этого в области эскизов выберите существующий слайд, нажмите кнопку «Создать слайд», а затем выберите макет.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нового слайда будет такая же тема, как и у ранее выбранного.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Будьте осторожны! Не раздражайте выступающих неожиданной сменой темы. Это может случиться, если выбрать вариант темы на вкладке макетов. В этом случае изменится оформление всех слайдов в презентации.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Образ слайда 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</p:spTree>
    <p:extLst>
      <p:ext uri="{BB962C8B-B14F-4D97-AF65-F5344CB8AC3E}">
        <p14:creationId xmlns:p14="http://schemas.microsoft.com/office/powerpoint/2010/main" xmlns="" val="85461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7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23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1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8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2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3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4599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3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3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8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9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3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9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2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95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3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8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7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Имя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989" y="5706533"/>
            <a:ext cx="11376211" cy="11514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FOR OVER 25 YEARS, THE RESEARCH, DEVELOPMENT, AND PRODUCTION COMPANY </a:t>
            </a: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MAGNITO-KONTAKT HAS BEEN IN BUSINESS MANUFACTURING PRODUCTS USED </a:t>
            </a: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IN SECURITY AND FIRE ALARM SYSTEMS.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2" descr="C:\Users\Tatyana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04700" cy="5652000"/>
          </a:xfrm>
          <a:prstGeom prst="rect">
            <a:avLst/>
          </a:prstGeom>
          <a:noFill/>
        </p:spPr>
      </p:pic>
      <p:pic>
        <p:nvPicPr>
          <p:cNvPr id="1027" name="Picture 3" descr="C:\Users\Tatyana\Desktop\работа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02" y="243196"/>
            <a:ext cx="1754442" cy="9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22497" y="1221845"/>
            <a:ext cx="4967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 Black" pitchFamily="34" charset="0"/>
              </a:rPr>
              <a:t>MAGNITO-KONTAKT 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291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045043"/>
            <a:ext cx="9613861" cy="399583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200" b="1" dirty="0" smtClean="0">
              <a:solidFill>
                <a:schemeClr val="accent5"/>
              </a:solidFill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"MAGNITO-KONTAKT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"</a:t>
            </a: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is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the undisputed leader in the production of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magnetic</a:t>
            </a: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contact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detectors in Russia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We have led the industry in the development of 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reed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detectors and position sensors to advance the state of the art in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security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systems. Our burglar and position detectors have been incorporated into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most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projects using magnetic detectors since 1996. 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Our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quality standards are the highest in the industry and our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technical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solutions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are unambiguous and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uncompromising.</a:t>
            </a:r>
            <a:endParaRPr b="1" dirty="0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For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25 years we have been producing magnetic detectors for burglar alarms, 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smoke</a:t>
            </a: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and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heat detectors for fire systems, explosion-proof equipment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,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position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sensors, etc.</a:t>
            </a:r>
            <a:endParaRPr lang="ru-RU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PRESENTATION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045043"/>
            <a:ext cx="9613861" cy="39958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The company develops, manufactures and supplies sensors on the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base</a:t>
            </a: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of 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reed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switches.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The sensors are resistant to external factors, to chemically active media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and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dust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, workable in a wide range of temperatures, humidity. Sealed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electrical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contact </a:t>
            </a:r>
            <a:r>
              <a:rPr lang="en-US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provides protection in explosive and fire hazardous environments.</a:t>
            </a:r>
            <a:endParaRPr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"MAGNITO-KONTAKT" Ltd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767871" y="4209213"/>
            <a:ext cx="8804145" cy="16760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r>
              <a:rPr sz="2400" b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+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7(4912)45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16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94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-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distribution department                           </a:t>
            </a:r>
            <a:r>
              <a:rPr sz="2400" b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451694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@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bk.ru</a:t>
            </a:r>
            <a:endParaRPr kumimoji="0" sz="2400" b="1" i="0" u="sng" strike="noStrike" kern="1200" normalizeH="0" baseline="0" noProof="0" smtClean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7(495)320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09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97-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sales department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</a:t>
            </a:r>
            <a:r>
              <a:rPr kumimoji="0" lang="en-US" sz="2400" b="1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sz="2400" b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  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                  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451694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@</a:t>
            </a:r>
            <a:r>
              <a:rPr kumimoji="0" lang="en-US" sz="2400" b="1" i="0" u="none" strike="noStrike" kern="1200" normalizeH="0" baseline="0" noProof="0" dirty="0" err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list.ru</a:t>
            </a:r>
            <a:endParaRPr kumimoji="0" lang="ru-RU" sz="24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  <a:defRPr/>
            </a:pP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7(4912)47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04</a:t>
            </a:r>
            <a:r>
              <a:rPr kumimoji="0" lang="en-US" sz="2400" b="1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84(1204)-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engineering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department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m</a:t>
            </a:r>
            <a:r>
              <a:rPr kumimoji="0" sz="2400" b="1" i="0" u="none" strike="noStrike" kern="1200" normalizeH="0" baseline="0" noProof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-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kontakt.com</a:t>
            </a:r>
          </a:p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8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800 350 96 27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(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call is free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    </a:t>
            </a:r>
            <a:r>
              <a:rPr kumimoji="0" sz="2400" b="1" i="0" u="none" strike="noStrike" kern="1200" normalizeH="0" baseline="0" noProof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m-kontakt.ru</a:t>
            </a:r>
            <a:endParaRPr kumimoji="0" lang="en-US" sz="24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endParaRPr lang="en-US" sz="2400" b="1" dirty="0" smtClean="0">
              <a:solidFill>
                <a:schemeClr val="accent5"/>
              </a:solidFill>
              <a:latin typeface="Arial Narrow" pitchFamily="34" charset="0"/>
            </a:endParaRPr>
          </a:p>
          <a:p>
            <a:pPr marL="228600" lvl="0" indent="-228600" algn="r" defTabSz="914400">
              <a:spcBef>
                <a:spcPts val="1"/>
              </a:spcBef>
              <a:spcAft>
                <a:spcPts val="1"/>
              </a:spcAft>
            </a:pPr>
            <a:r>
              <a:rPr lang="en-US" sz="2400" b="1" dirty="0" smtClean="0">
                <a:solidFill>
                  <a:schemeClr val="accent5"/>
                </a:solidFill>
                <a:latin typeface="Arial Narrow" pitchFamily="34" charset="0"/>
              </a:rPr>
              <a:t>51B, place H4, Novaya St., 390027 Ryazan, </a:t>
            </a:r>
            <a:r>
              <a:rPr lang="en-US" sz="2400" b="1" dirty="0" smtClean="0">
                <a:solidFill>
                  <a:schemeClr val="accent5"/>
                </a:solidFill>
                <a:latin typeface="Arial Narrow" pitchFamily="34" charset="0"/>
              </a:rPr>
              <a:t>Russia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Tatyana\Desktop\симво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9480" y="2866278"/>
            <a:ext cx="308432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atyana\Desktop\Реклама\телефо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974" y="2658900"/>
            <a:ext cx="4231701" cy="37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BASE  DIRECTIONS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0553" y="2847065"/>
            <a:ext cx="9694167" cy="3417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Detectors for security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systems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Position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and control sensors for moving structures and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objects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Explosion-proof equipment for work in explosive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atmospheres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Heat and smoke detectors for fire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systems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Switching devices </a:t>
            </a:r>
            <a:endParaRPr lang="en-US" sz="2200" b="1" dirty="0" smtClean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Liquid level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sensors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Metalworking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Mold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production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Molding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of plastic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81801" y="2053340"/>
            <a:ext cx="10114844" cy="5679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Narrow" pitchFamily="34" charset="0"/>
                <a:ea typeface="Cambria" pitchFamily="18" charset="0"/>
                <a:cs typeface="Arial" pitchFamily="34" charset="0"/>
              </a:rPr>
              <a:t>MORE THAN 1000 DEVICES AND THEIR MODIFICATIONS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Arial Narrow" pitchFamily="34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3076" name="Picture 4" descr="C:\Users\Tatyana\Desktop\io102-26-isp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448800" y="-8229600"/>
            <a:ext cx="240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92253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57090" y="2487036"/>
            <a:ext cx="4289898" cy="40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AREAS OF USE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6790" y="1855281"/>
            <a:ext cx="3797300" cy="566208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1. </a:t>
            </a:r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SECURITY SYSTEM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85651" y="1840017"/>
            <a:ext cx="2386949" cy="603249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2. </a:t>
            </a:r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FIRE ALARM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9" name="Picture 6" descr="C:\Users\Tatyana\Desktop\20-10-2020_10-49-30\alabay_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49" y="2526332"/>
            <a:ext cx="1872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C:\Users\Tatyana\Desktop\20-10-2020_10-49-30\ip535-50_1_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7971" y="2516943"/>
            <a:ext cx="1920227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 descr="C:\Users\Tatyana\Desktop\20-10-2020_11-51-35\ga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8050" y="3992800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C:\Users\Tatyana\Desktop\20-10-2020_11-51-35\io102-51_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8692" y="410756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 descr="C:\Users\Tatyana\Desktop\20-10-2020_11-51-35\ИП 212-69_М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5932" y="4018982"/>
            <a:ext cx="1584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C:\Users\Tatyana\Desktop\20-10-2020_11-51-35\ip114-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0209" y="5330382"/>
            <a:ext cx="153600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8" descr="C:\Users\Tatyana\Desktop\20-10-2020_13-14-01\педаль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2346" y="524937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Picture 19" descr="C:\Users\Tatyana\Desktop\20-10-2020_10-49-30\io102-52_2-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38875" y="2650948"/>
            <a:ext cx="1679756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Tatyana\Desktop\4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25" y="5360429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C:\Users\Tatyana\Desktop\фото ПНГ\4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1102" y="5331246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:\Users\Tatyana\Desktop\фото ПНГ\dpm-2_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5182" y="4027329"/>
            <a:ext cx="168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Tatyana\Desktop\фото ПНГ\УДП-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3425" y="2506875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12731" y="2574587"/>
            <a:ext cx="4289898" cy="40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AREAS OF USE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0802" y="1819352"/>
            <a:ext cx="2936873" cy="693135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3. </a:t>
            </a:r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EXPLOSIVE </a:t>
            </a:r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 AREAS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92288" y="1858718"/>
            <a:ext cx="3847087" cy="692076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4. </a:t>
            </a:r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INDUSTRIAL  </a:t>
            </a:r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PRODUCTION</a:t>
            </a:r>
            <a:endParaRPr lang="ru-RU" dirty="0">
              <a:effectLst/>
              <a:latin typeface="Arial Narrow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3074" name="Picture 2" descr="C:\Users\Tatyana\Desktop\20-10-2020_15-06-20\ДПМ_1Ех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132" y="384512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Tatyana\Desktop\20-10-2020_15-06-20\ex_N-isp200-M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6576" y="2510763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C:\Users\Tatyana\Desktop\20-10-2020_15-06-20\Ех ВК200(кнопка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223" y="5333190"/>
            <a:ext cx="14880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 descr="C:\Users\Tatyana\Desktop\20-10-2020_10-49-30\io102-53_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049" y="3763144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Tatyana\Desktop\korpus_00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3898" y="5077532"/>
            <a:ext cx="2064000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atyana\Desktop\Коробка IP6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7372" y="2554658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atyana\Desktop\Газопо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33024" y="5082636"/>
            <a:ext cx="1968000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C:\Users\Tatyana\Desktop\УУК24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89381" y="3852314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 descr="C:\Users\Tatyana\Desktop\кран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6481" y="3672405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C:\Users\Tatyana\Desktop\ио102-26_1-25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8966" y="5195403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 descr="C:\Users\Tatyana\Desktop\фото ПНГ\АБИ-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8293" y="2578367"/>
            <a:ext cx="1584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tyana\Desktop\фото ПНГ\артол-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7201" y="2672130"/>
            <a:ext cx="15840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339191" y="2496765"/>
            <a:ext cx="4289898" cy="40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AREAS OF USE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4447" y="1822527"/>
            <a:ext cx="3335653" cy="693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5. </a:t>
            </a:r>
            <a:r>
              <a:rPr lang="en-US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SWITCHING DEVICES</a:t>
            </a:r>
            <a:endParaRPr smtClean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77355" y="1833953"/>
            <a:ext cx="4142995" cy="692076"/>
          </a:xfrm>
        </p:spPr>
        <p:txBody>
          <a:bodyPr>
            <a:normAutofit/>
          </a:bodyPr>
          <a:lstStyle/>
          <a:p>
            <a:pPr algn="ctr"/>
            <a:r>
              <a:rPr smtClean="0">
                <a:solidFill>
                  <a:schemeClr val="accent5"/>
                </a:solidFill>
                <a:effectLst/>
                <a:latin typeface="Arial Narrow" pitchFamily="34" charset="0"/>
              </a:rPr>
              <a:t>6. </a:t>
            </a:r>
            <a:r>
              <a:rPr lang="en-US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LIQUID LEVEL SENSORS</a:t>
            </a:r>
            <a:endParaRPr lang="ru-RU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pic>
        <p:nvPicPr>
          <p:cNvPr id="2050" name="Picture 2" descr="C:\Users\Tatyana\Desktop\20-10-2020_13-48-46\водолей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401" y="2509459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atyana\Desktop\20-10-2020_13-48-46\иуж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411" y="2617445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atyana\Desktop\20-10-2020_13-48-46\ИЖ-3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4127" y="516398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Tatyana\Desktop\20-10-2020_13-48-46\иуж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02720" y="5216673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Picture 11" descr="C:\Users\Tatyana\Desktop\20-10-2020_14-18-24\квск_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929" y="2668507"/>
            <a:ext cx="201600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14" descr="C:\Users\Tatyana\Desktop\20-10-2020_14-18-24\КСП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0997" y="4330781"/>
            <a:ext cx="1536177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Picture 16" descr="C:\Users\Tatyana\Desktop\20-10-2020_14-18-24\КС-4_000_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5308" y="5445186"/>
            <a:ext cx="1680099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Picture 18" descr="C:\Users\Tatyana\Desktop\20-10-2020_14-18-24\С-Ь-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5924" y="5424144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Tatyana\Desktop\uk-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4043" y="4327485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tyana\Desktop\фото ПНГ\ИуЖ-4_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11182" y="3858782"/>
            <a:ext cx="1920000" cy="1440000"/>
          </a:xfrm>
          <a:prstGeom prst="rect">
            <a:avLst/>
          </a:prstGeom>
          <a:noFill/>
        </p:spPr>
      </p:pic>
      <p:pic>
        <p:nvPicPr>
          <p:cNvPr id="1028" name="Picture 4" descr="C:\Users\Tatyana\Desktop\фото ПНГ\ех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75716" y="2750150"/>
            <a:ext cx="2016000" cy="1512000"/>
          </a:xfrm>
          <a:prstGeom prst="rect">
            <a:avLst/>
          </a:prstGeom>
          <a:noFill/>
        </p:spPr>
      </p:pic>
      <p:pic>
        <p:nvPicPr>
          <p:cNvPr id="1029" name="Picture 5" descr="C:\Users\Tatyana\Desktop\фото ПНГ\запорн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12854" y="3940129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OUR </a:t>
            </a:r>
            <a:r>
              <a:rPr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ADVANTAGES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959" y="2463333"/>
            <a:ext cx="9032639" cy="359931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Own experimental and experimental workshop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endParaRPr lang="ru-RU" sz="2600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Full production cycle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 </a:t>
            </a: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The customer receives quality goods at affordable prices.</a:t>
            </a:r>
            <a:endParaRPr sz="2600" smtClean="0"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Development and manufacture of new devices at the request of the </a:t>
            </a: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consumer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   </a:t>
            </a: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We </a:t>
            </a: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complete single-piece </a:t>
            </a: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orders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r>
              <a:rPr sz="2600" smtClean="0">
                <a:latin typeface="Arial Narrow" pitchFamily="34" charset="0"/>
              </a:rPr>
              <a:t> </a:t>
            </a:r>
            <a:endParaRPr sz="2600"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Flexible </a:t>
            </a: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price policy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endParaRPr sz="2600"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Wide range of products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endParaRPr sz="2600"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sz="26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The company has a certified quality management system</a:t>
            </a:r>
            <a:r>
              <a:rPr sz="26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endParaRPr lang="ru-RU" sz="2600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4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4100" name="Picture 4" descr="C:\Users\Tatyana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3744" y="2639814"/>
            <a:ext cx="1619251" cy="1457325"/>
          </a:xfrm>
          <a:prstGeom prst="rect">
            <a:avLst/>
          </a:prstGeom>
          <a:noFill/>
        </p:spPr>
      </p:pic>
      <p:pic>
        <p:nvPicPr>
          <p:cNvPr id="4101" name="Picture 5" descr="C:\Users\Tatyana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1484" y="4247407"/>
            <a:ext cx="1685925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57215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Tatyana\Desktop\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907" y="3003013"/>
            <a:ext cx="5996165" cy="39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BRANCH </a:t>
            </a:r>
            <a:r>
              <a:rPr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MARKET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3" y="2336872"/>
            <a:ext cx="8260477" cy="4197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Devices of the "</a:t>
            </a:r>
            <a:r>
              <a:rPr lang="en-US" sz="2200" b="1" dirty="0" err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Magnito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-Contact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" enterprise successfully operate </a:t>
            </a:r>
            <a:endParaRPr lang="en-US" sz="2200" b="1" dirty="0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throughout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the territory of RUSSIA - these are 85 regions of the country </a:t>
            </a:r>
            <a:endParaRPr lang="en-US" sz="2200" b="1" dirty="0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We also cooperate with international market companies</a:t>
            </a: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.</a:t>
            </a:r>
            <a:endParaRPr sz="2200"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Today our partners </a:t>
            </a: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are</a:t>
            </a: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: </a:t>
            </a:r>
            <a:endParaRPr lang="ru-RU" sz="2200" b="1" dirty="0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KAZAKHSTAN</a:t>
            </a:r>
          </a:p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BELARUS</a:t>
            </a:r>
          </a:p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UZBEKISTAN</a:t>
            </a:r>
          </a:p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KIRGHIZIA</a:t>
            </a:r>
          </a:p>
          <a:p>
            <a:pPr>
              <a:lnSpc>
                <a:spcPct val="100000"/>
              </a:lnSpc>
            </a:pPr>
            <a:r>
              <a:rPr lang="en-US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AZERBAIJAN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pic>
        <p:nvPicPr>
          <p:cNvPr id="4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30126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Берлин">
  <a:themeElements>
    <a:clrScheme name="Другая 10">
      <a:dk1>
        <a:srgbClr val="FF0000"/>
      </a:dk1>
      <a:lt1>
        <a:sysClr val="window" lastClr="FFFFFF"/>
      </a:lt1>
      <a:dk2>
        <a:srgbClr val="FFFF00"/>
      </a:dk2>
      <a:lt2>
        <a:srgbClr val="E7E6E6"/>
      </a:lt2>
      <a:accent1>
        <a:srgbClr val="FFFF00"/>
      </a:accent1>
      <a:accent2>
        <a:srgbClr val="EACA4F"/>
      </a:accent2>
      <a:accent3>
        <a:srgbClr val="FD9850"/>
      </a:accent3>
      <a:accent4>
        <a:srgbClr val="F46442"/>
      </a:accent4>
      <a:accent5>
        <a:srgbClr val="171616"/>
      </a:accent5>
      <a:accent6>
        <a:srgbClr val="FFFF00"/>
      </a:accent6>
      <a:hlink>
        <a:srgbClr val="FFFF00"/>
      </a:hlink>
      <a:folHlink>
        <a:srgbClr val="FFFF00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490D93-7B1B-411A-837B-D91624B8B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EF69EF-478E-4A34-9077-AD5B790C8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2A2DC-E608-45A4-8DCA-71E71A9E667F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Office PowerPoint</Application>
  <PresentationFormat>Произвольный</PresentationFormat>
  <Paragraphs>82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1_Берлин</vt:lpstr>
      <vt:lpstr>Имя проекта</vt:lpstr>
      <vt:lpstr>PRESENTATION</vt:lpstr>
      <vt:lpstr>"MAGNITO-KONTAKT" Ltd</vt:lpstr>
      <vt:lpstr>BASE  DIRECTIONS</vt:lpstr>
      <vt:lpstr>AREAS OF USE</vt:lpstr>
      <vt:lpstr>AREAS OF USE</vt:lpstr>
      <vt:lpstr>AREAS OF USE</vt:lpstr>
      <vt:lpstr>OUR  ADVANTAGES</vt:lpstr>
      <vt:lpstr>BRANCH  MARKET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2013-06-18T13:57:10Z</dcterms:created>
  <dcterms:modified xsi:type="dcterms:W3CDTF">2020-10-27T10:14:32Z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